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1245" r:id="rId3"/>
    <p:sldId id="1262" r:id="rId4"/>
    <p:sldId id="1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D75DF-2740-014F-9514-0C09AB568C3A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A5292-58DA-D84B-98F1-1376BC034F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79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0505E-5E8A-4B1B-8E45-CEFCCC9B462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56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0505E-5E8A-4B1B-8E45-CEFCCC9B462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99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E641-2AA3-5B4C-ADAE-B0703921F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0F947-85D5-D049-AC56-A4FD3B079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20FB8-E040-B14D-A04E-D636AB18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B67E0-9A29-C542-B8B0-961E2E73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5AD96-123C-104F-87F5-4A7C98C8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5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5B555-B7D9-0E40-86C5-B8044C08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FC000-28F4-B943-B982-32D0B010C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0FCE0-CE0E-584A-AF5F-D15984AE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18BCA-0C11-BD40-A785-434636CA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15DCF-3D32-2843-B292-4DAE596E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78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AB2A5-2F27-1345-958A-3C4CA30B7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07BD5-ACB0-9644-87DB-9452F4EEE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0E099-C33C-6642-BDFA-6DE7346D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F4D42-93A6-D84B-BE82-7BFDE18A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5A7F9-866B-344C-9259-A2DFA9B4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0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2C46-8477-AF42-8EB2-9F837840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7913-1DD2-0349-BECF-153F6ABDD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4114B-F318-F347-A39A-68D4B5C9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3CBCE-ADE9-7B4A-9E52-DCCA7579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F8835-5E5C-354E-8839-664ABD63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3CF1-27F9-AB42-88DE-7053910B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A80A6-F863-3E41-9CA1-F4FC48344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5054A-F26D-F649-8D2C-271DC236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8CEC2-6C5F-DE46-B895-557A69242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09B03-80D5-854E-A027-CDE5CF61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1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C79EA-9C37-394E-BC69-680CE1413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E00F2-3269-D94B-9EA8-10BDE8D5D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0A834-7E9C-1B4A-BA6E-2C0FCDD59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14E56-AAA7-8A44-BA2F-4F426CB48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6B44F-CD82-BE40-8CE7-90A723A7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F30D8-BE74-3B47-9D55-055D3D7C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2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85805-B91F-9A4D-856F-BC6AF707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75C9C-E2A6-BE44-9F37-2503ECF40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3B166-7A06-0644-B33C-236BA035A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99529-71F6-3445-83F6-76F0C114F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E4A3FD-77CC-2C4A-B308-6FAC99E87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42B450-B690-7142-AF53-844C2B3F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850C5-804F-D945-A691-68987126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1250B-854D-CF4B-A5DC-F8888915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2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09052-1944-1749-BB74-99604363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355A0-FC53-A74B-B9EE-40601F34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7E4A9-7EA0-964E-8A06-25505F91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6324E-D35C-7242-9043-FCA42135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7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0462E-4ED2-1349-9412-BB3BAF93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F4EAED-1BFC-A245-BF13-B33F6D133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C496F-AE1A-714C-96EA-8F2F53B8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3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438E0-1649-2D4E-881E-F756C555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198B8-3EB0-A440-B4FD-D2E6ECCFE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F9819-B104-6443-8FEE-AC1680CDE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4D69D-50FC-8147-94E9-1C2DEFCA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BF16F-4E89-D147-BAB9-9B2B0D37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7ED2C-FB99-5E49-AEC5-47D5F9B6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83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CE59A-E374-5D4D-BC0F-00CA4FE0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BB2CF-DB14-7546-96D9-9A0592385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26C85-C5CA-D74E-856E-02C156CA6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09058-A2AF-0046-A02E-A0021C8C7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DB3AE-4E21-8040-BF94-B5033CB8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FEDD8-DDBD-EB4E-8BD0-C7A6842A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6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8F1CA-775F-3348-BF92-867790C58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EA33A-C1E1-3D4C-A4C1-12A22C4D5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F6B0D-170A-B54D-A651-2FE18B3D5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4ECD-E722-9646-8DC9-F0804C933EFC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35195-8A61-EE49-BAB4-41A675DC2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F3EDB-2A2C-374D-A553-1096C9BC8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34B2-8810-0F4E-9C45-D6C6978E7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7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DFE0C-4C09-4948-8227-98F2F9089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D869B-B217-9342-B0A5-B8EFA7ABE2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1BD1B43A-2B71-C345-9B3A-4F723C465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768" y="426974"/>
            <a:ext cx="3570048" cy="196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6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74E4BF-2E40-744D-BE7A-665D489A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968" y="6780894"/>
            <a:ext cx="2743200" cy="365125"/>
          </a:xfrm>
        </p:spPr>
        <p:txBody>
          <a:bodyPr/>
          <a:lstStyle/>
          <a:p>
            <a:fld id="{05A1500C-3F16-4676-A869-7CEE3A7C73E3}" type="slidenum">
              <a:rPr lang="en-GB" smtClean="0"/>
              <a:t>2</a:t>
            </a:fld>
            <a:endParaRPr lang="en-GB" dirty="0"/>
          </a:p>
        </p:txBody>
      </p:sp>
      <p:sp>
        <p:nvSpPr>
          <p:cNvPr id="12" name="Folded Corner 11">
            <a:extLst>
              <a:ext uri="{FF2B5EF4-FFF2-40B4-BE49-F238E27FC236}">
                <a16:creationId xmlns:a16="http://schemas.microsoft.com/office/drawing/2014/main" id="{11A7B37C-0F5C-A140-B545-7EF441EB0980}"/>
              </a:ext>
            </a:extLst>
          </p:cNvPr>
          <p:cNvSpPr/>
          <p:nvPr/>
        </p:nvSpPr>
        <p:spPr>
          <a:xfrm>
            <a:off x="5233867" y="1041153"/>
            <a:ext cx="1736763" cy="681733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MDT meeting</a:t>
            </a:r>
          </a:p>
        </p:txBody>
      </p:sp>
      <p:sp>
        <p:nvSpPr>
          <p:cNvPr id="15" name="Folded Corner 14">
            <a:extLst>
              <a:ext uri="{FF2B5EF4-FFF2-40B4-BE49-F238E27FC236}">
                <a16:creationId xmlns:a16="http://schemas.microsoft.com/office/drawing/2014/main" id="{A9AB66D4-DDBF-D54B-915C-190196512EF9}"/>
              </a:ext>
            </a:extLst>
          </p:cNvPr>
          <p:cNvSpPr/>
          <p:nvPr/>
        </p:nvSpPr>
        <p:spPr>
          <a:xfrm>
            <a:off x="909385" y="2816067"/>
            <a:ext cx="1906360" cy="537594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Assess suitability and need</a:t>
            </a:r>
          </a:p>
        </p:txBody>
      </p:sp>
      <p:sp>
        <p:nvSpPr>
          <p:cNvPr id="16" name="Folded Corner 15">
            <a:extLst>
              <a:ext uri="{FF2B5EF4-FFF2-40B4-BE49-F238E27FC236}">
                <a16:creationId xmlns:a16="http://schemas.microsoft.com/office/drawing/2014/main" id="{CCB1D638-760F-1C4B-8487-F6CE368656BA}"/>
              </a:ext>
            </a:extLst>
          </p:cNvPr>
          <p:cNvSpPr/>
          <p:nvPr/>
        </p:nvSpPr>
        <p:spPr>
          <a:xfrm>
            <a:off x="5332316" y="3563121"/>
            <a:ext cx="1841394" cy="751752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Initial assessment by GP</a:t>
            </a:r>
          </a:p>
        </p:txBody>
      </p:sp>
      <p:sp>
        <p:nvSpPr>
          <p:cNvPr id="17" name="Folded Corner 16">
            <a:extLst>
              <a:ext uri="{FF2B5EF4-FFF2-40B4-BE49-F238E27FC236}">
                <a16:creationId xmlns:a16="http://schemas.microsoft.com/office/drawing/2014/main" id="{E692CA24-C323-4B47-8A45-0A342239466B}"/>
              </a:ext>
            </a:extLst>
          </p:cNvPr>
          <p:cNvSpPr/>
          <p:nvPr/>
        </p:nvSpPr>
        <p:spPr>
          <a:xfrm>
            <a:off x="5299657" y="2423317"/>
            <a:ext cx="1736763" cy="591292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Seen by appropriate MDT member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9DFC1F33-D632-4D4F-A9A4-2B91FD92724F}"/>
              </a:ext>
            </a:extLst>
          </p:cNvPr>
          <p:cNvSpPr/>
          <p:nvPr/>
        </p:nvSpPr>
        <p:spPr>
          <a:xfrm rot="16200000">
            <a:off x="6010459" y="4554880"/>
            <a:ext cx="696371" cy="16942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99971237-AE04-9F46-A9A0-1F1EBEFBE112}"/>
              </a:ext>
            </a:extLst>
          </p:cNvPr>
          <p:cNvSpPr/>
          <p:nvPr/>
        </p:nvSpPr>
        <p:spPr>
          <a:xfrm rot="5400000">
            <a:off x="8405535" y="1977542"/>
            <a:ext cx="713663" cy="17789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9C164184-CF61-D14F-81DF-F87266DAE681}"/>
              </a:ext>
            </a:extLst>
          </p:cNvPr>
          <p:cNvSpPr/>
          <p:nvPr/>
        </p:nvSpPr>
        <p:spPr>
          <a:xfrm rot="5400000">
            <a:off x="8505077" y="3252612"/>
            <a:ext cx="542833" cy="1612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olded Corner 19">
            <a:extLst>
              <a:ext uri="{FF2B5EF4-FFF2-40B4-BE49-F238E27FC236}">
                <a16:creationId xmlns:a16="http://schemas.microsoft.com/office/drawing/2014/main" id="{A52482ED-3CE5-DD45-929E-92CCAF8E918B}"/>
              </a:ext>
            </a:extLst>
          </p:cNvPr>
          <p:cNvSpPr/>
          <p:nvPr/>
        </p:nvSpPr>
        <p:spPr>
          <a:xfrm>
            <a:off x="-14324" y="1041153"/>
            <a:ext cx="2035009" cy="407228"/>
          </a:xfrm>
          <a:prstGeom prst="foldedCorner">
            <a:avLst>
              <a:gd name="adj" fmla="val 3583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Create and run search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D826A70E-712B-3E48-BE11-470D18CC6BF8}"/>
              </a:ext>
            </a:extLst>
          </p:cNvPr>
          <p:cNvSpPr/>
          <p:nvPr/>
        </p:nvSpPr>
        <p:spPr>
          <a:xfrm>
            <a:off x="837885" y="3912337"/>
            <a:ext cx="1977859" cy="473700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Create call/recall system, Investigations</a:t>
            </a:r>
          </a:p>
        </p:txBody>
      </p:sp>
      <p:sp>
        <p:nvSpPr>
          <p:cNvPr id="29" name="Folded Corner 28">
            <a:extLst>
              <a:ext uri="{FF2B5EF4-FFF2-40B4-BE49-F238E27FC236}">
                <a16:creationId xmlns:a16="http://schemas.microsoft.com/office/drawing/2014/main" id="{7D2CF18F-F024-5B4A-85E4-9D9DB04CFE4C}"/>
              </a:ext>
            </a:extLst>
          </p:cNvPr>
          <p:cNvSpPr/>
          <p:nvPr/>
        </p:nvSpPr>
        <p:spPr>
          <a:xfrm>
            <a:off x="658234" y="4896392"/>
            <a:ext cx="2035009" cy="785413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Invitation mechanism</a:t>
            </a:r>
          </a:p>
        </p:txBody>
      </p:sp>
      <p:sp>
        <p:nvSpPr>
          <p:cNvPr id="31" name="Folded Corner 30">
            <a:extLst>
              <a:ext uri="{FF2B5EF4-FFF2-40B4-BE49-F238E27FC236}">
                <a16:creationId xmlns:a16="http://schemas.microsoft.com/office/drawing/2014/main" id="{15233C62-C75F-C849-9C47-7C99EF38CBB1}"/>
              </a:ext>
            </a:extLst>
          </p:cNvPr>
          <p:cNvSpPr/>
          <p:nvPr/>
        </p:nvSpPr>
        <p:spPr>
          <a:xfrm>
            <a:off x="5248323" y="4987779"/>
            <a:ext cx="2035009" cy="785413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One stop shop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For assessment       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3A67D0B9-7FEE-1441-A6FC-F4010B276E68}"/>
              </a:ext>
            </a:extLst>
          </p:cNvPr>
          <p:cNvSpPr/>
          <p:nvPr/>
        </p:nvSpPr>
        <p:spPr>
          <a:xfrm rot="16200000">
            <a:off x="6057134" y="3229014"/>
            <a:ext cx="590023" cy="1612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25AA7D27-5C5A-3341-BE36-6381942A525C}"/>
              </a:ext>
            </a:extLst>
          </p:cNvPr>
          <p:cNvSpPr/>
          <p:nvPr/>
        </p:nvSpPr>
        <p:spPr>
          <a:xfrm>
            <a:off x="6957497" y="1314281"/>
            <a:ext cx="1229468" cy="1766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olded Corner 33">
            <a:extLst>
              <a:ext uri="{FF2B5EF4-FFF2-40B4-BE49-F238E27FC236}">
                <a16:creationId xmlns:a16="http://schemas.microsoft.com/office/drawing/2014/main" id="{05D03BD3-A689-084A-9DDF-D9E84E28C831}"/>
              </a:ext>
            </a:extLst>
          </p:cNvPr>
          <p:cNvSpPr/>
          <p:nvPr/>
        </p:nvSpPr>
        <p:spPr>
          <a:xfrm>
            <a:off x="7896540" y="1041153"/>
            <a:ext cx="1715125" cy="741514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Care planning</a:t>
            </a:r>
          </a:p>
        </p:txBody>
      </p:sp>
      <p:sp>
        <p:nvSpPr>
          <p:cNvPr id="35" name="Folded Corner 34">
            <a:extLst>
              <a:ext uri="{FF2B5EF4-FFF2-40B4-BE49-F238E27FC236}">
                <a16:creationId xmlns:a16="http://schemas.microsoft.com/office/drawing/2014/main" id="{B3DD12B1-1D5F-9A41-9EC0-01F10FAEC601}"/>
              </a:ext>
            </a:extLst>
          </p:cNvPr>
          <p:cNvSpPr/>
          <p:nvPr/>
        </p:nvSpPr>
        <p:spPr>
          <a:xfrm>
            <a:off x="7939668" y="4896392"/>
            <a:ext cx="1546767" cy="829886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Stored on system 1 on bespoke template</a:t>
            </a:r>
          </a:p>
        </p:txBody>
      </p:sp>
      <p:sp>
        <p:nvSpPr>
          <p:cNvPr id="36" name="Folded Corner 35">
            <a:extLst>
              <a:ext uri="{FF2B5EF4-FFF2-40B4-BE49-F238E27FC236}">
                <a16:creationId xmlns:a16="http://schemas.microsoft.com/office/drawing/2014/main" id="{0605AB25-CE17-7F43-87D1-1AF8B8757693}"/>
              </a:ext>
            </a:extLst>
          </p:cNvPr>
          <p:cNvSpPr/>
          <p:nvPr/>
        </p:nvSpPr>
        <p:spPr>
          <a:xfrm>
            <a:off x="8020368" y="3631472"/>
            <a:ext cx="1461499" cy="755810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Shared with patient</a:t>
            </a:r>
          </a:p>
        </p:txBody>
      </p:sp>
      <p:sp>
        <p:nvSpPr>
          <p:cNvPr id="37" name="Folded Corner 36">
            <a:extLst>
              <a:ext uri="{FF2B5EF4-FFF2-40B4-BE49-F238E27FC236}">
                <a16:creationId xmlns:a16="http://schemas.microsoft.com/office/drawing/2014/main" id="{7A3484BB-068B-8345-9AF5-BB7362191808}"/>
              </a:ext>
            </a:extLst>
          </p:cNvPr>
          <p:cNvSpPr/>
          <p:nvPr/>
        </p:nvSpPr>
        <p:spPr>
          <a:xfrm>
            <a:off x="7778504" y="2421151"/>
            <a:ext cx="1821764" cy="681733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Review mechanism</a:t>
            </a:r>
          </a:p>
        </p:txBody>
      </p:sp>
      <p:sp>
        <p:nvSpPr>
          <p:cNvPr id="38" name="Folded Corner 37">
            <a:extLst>
              <a:ext uri="{FF2B5EF4-FFF2-40B4-BE49-F238E27FC236}">
                <a16:creationId xmlns:a16="http://schemas.microsoft.com/office/drawing/2014/main" id="{35886B9E-58A0-FE42-B8CB-09A2E6602A1C}"/>
              </a:ext>
            </a:extLst>
          </p:cNvPr>
          <p:cNvSpPr/>
          <p:nvPr/>
        </p:nvSpPr>
        <p:spPr>
          <a:xfrm>
            <a:off x="3041701" y="3616734"/>
            <a:ext cx="1691793" cy="497304"/>
          </a:xfrm>
          <a:prstGeom prst="foldedCorner">
            <a:avLst>
              <a:gd name="adj" fmla="val 2563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Log non-engagers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F34612CD-1224-6248-BA1D-EF53AB64A0AA}"/>
              </a:ext>
            </a:extLst>
          </p:cNvPr>
          <p:cNvSpPr/>
          <p:nvPr/>
        </p:nvSpPr>
        <p:spPr>
          <a:xfrm rot="5400000">
            <a:off x="8566839" y="4557207"/>
            <a:ext cx="500208" cy="16942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013107A2-6A8F-2340-84DF-870D640F5C78}"/>
              </a:ext>
            </a:extLst>
          </p:cNvPr>
          <p:cNvSpPr/>
          <p:nvPr/>
        </p:nvSpPr>
        <p:spPr>
          <a:xfrm rot="16200000">
            <a:off x="5973052" y="1991466"/>
            <a:ext cx="741514" cy="17789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olded Corner 42">
            <a:extLst>
              <a:ext uri="{FF2B5EF4-FFF2-40B4-BE49-F238E27FC236}">
                <a16:creationId xmlns:a16="http://schemas.microsoft.com/office/drawing/2014/main" id="{D6E65B34-51AC-644F-AFA8-5595B38D8806}"/>
              </a:ext>
            </a:extLst>
          </p:cNvPr>
          <p:cNvSpPr/>
          <p:nvPr/>
        </p:nvSpPr>
        <p:spPr>
          <a:xfrm>
            <a:off x="3094968" y="4224346"/>
            <a:ext cx="1627255" cy="497304"/>
          </a:xfrm>
          <a:prstGeom prst="foldedCorner">
            <a:avLst>
              <a:gd name="adj" fmla="val 2563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Proactive/intensive  engagement</a:t>
            </a:r>
          </a:p>
        </p:txBody>
      </p:sp>
      <p:sp>
        <p:nvSpPr>
          <p:cNvPr id="45" name="Folded Corner 44">
            <a:extLst>
              <a:ext uri="{FF2B5EF4-FFF2-40B4-BE49-F238E27FC236}">
                <a16:creationId xmlns:a16="http://schemas.microsoft.com/office/drawing/2014/main" id="{45D0D416-D563-C649-BF72-C215B01E3FBF}"/>
              </a:ext>
            </a:extLst>
          </p:cNvPr>
          <p:cNvSpPr/>
          <p:nvPr/>
        </p:nvSpPr>
        <p:spPr>
          <a:xfrm>
            <a:off x="2074711" y="992556"/>
            <a:ext cx="1669602" cy="509981"/>
          </a:xfrm>
          <a:prstGeom prst="foldedCorner">
            <a:avLst>
              <a:gd name="adj" fmla="val 2978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Referral mechanism</a:t>
            </a:r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439467EB-D368-E649-A209-1B7F41808AB8}"/>
              </a:ext>
            </a:extLst>
          </p:cNvPr>
          <p:cNvSpPr/>
          <p:nvPr/>
        </p:nvSpPr>
        <p:spPr>
          <a:xfrm flipV="1">
            <a:off x="2693244" y="5329263"/>
            <a:ext cx="2540624" cy="1796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4136F9D4-5980-B842-93F2-06338C623764}"/>
              </a:ext>
            </a:extLst>
          </p:cNvPr>
          <p:cNvSpPr/>
          <p:nvPr/>
        </p:nvSpPr>
        <p:spPr>
          <a:xfrm rot="5400000" flipV="1">
            <a:off x="897287" y="2076677"/>
            <a:ext cx="1315473" cy="1439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271C92A4-07E1-AF49-B14F-77B9C85F88D7}"/>
              </a:ext>
            </a:extLst>
          </p:cNvPr>
          <p:cNvSpPr/>
          <p:nvPr/>
        </p:nvSpPr>
        <p:spPr>
          <a:xfrm flipV="1">
            <a:off x="2676680" y="4253189"/>
            <a:ext cx="439353" cy="120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BA7F1447-33EC-D045-9B3A-F68BBA91632C}"/>
              </a:ext>
            </a:extLst>
          </p:cNvPr>
          <p:cNvSpPr/>
          <p:nvPr/>
        </p:nvSpPr>
        <p:spPr>
          <a:xfrm rot="5400000" flipV="1">
            <a:off x="1713217" y="3538300"/>
            <a:ext cx="681734" cy="16942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9236B90F-875B-A64B-A65A-26C5759E6193}"/>
              </a:ext>
            </a:extLst>
          </p:cNvPr>
          <p:cNvSpPr/>
          <p:nvPr/>
        </p:nvSpPr>
        <p:spPr>
          <a:xfrm rot="5400000" flipV="1">
            <a:off x="1793231" y="4559296"/>
            <a:ext cx="540631" cy="16942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>
            <a:extLst>
              <a:ext uri="{FF2B5EF4-FFF2-40B4-BE49-F238E27FC236}">
                <a16:creationId xmlns:a16="http://schemas.microsoft.com/office/drawing/2014/main" id="{CCB43810-096E-D949-BEBF-5AE51707F18E}"/>
              </a:ext>
            </a:extLst>
          </p:cNvPr>
          <p:cNvSpPr/>
          <p:nvPr/>
        </p:nvSpPr>
        <p:spPr>
          <a:xfrm rot="5400000">
            <a:off x="1914590" y="2104450"/>
            <a:ext cx="1336977" cy="1331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EDEF5D69-23B0-AB41-B162-55FD94BF91D2}"/>
              </a:ext>
            </a:extLst>
          </p:cNvPr>
          <p:cNvSpPr/>
          <p:nvPr/>
        </p:nvSpPr>
        <p:spPr>
          <a:xfrm flipV="1">
            <a:off x="2693243" y="3948922"/>
            <a:ext cx="439353" cy="120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F2B1BE41-5237-C042-89D2-5F0ADFD05229}"/>
              </a:ext>
            </a:extLst>
          </p:cNvPr>
          <p:cNvSpPr/>
          <p:nvPr/>
        </p:nvSpPr>
        <p:spPr>
          <a:xfrm>
            <a:off x="9481866" y="5329265"/>
            <a:ext cx="1379421" cy="179680"/>
          </a:xfrm>
          <a:prstGeom prst="striped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6D5DF09C-0C9A-2345-A795-D37DD8D3DFD2}"/>
              </a:ext>
            </a:extLst>
          </p:cNvPr>
          <p:cNvSpPr/>
          <p:nvPr/>
        </p:nvSpPr>
        <p:spPr>
          <a:xfrm rot="10800000" flipV="1">
            <a:off x="2614692" y="3935157"/>
            <a:ext cx="439353" cy="14190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8EF2373C-D2F8-EB44-93A7-6B00028DBC51}"/>
              </a:ext>
            </a:extLst>
          </p:cNvPr>
          <p:cNvSpPr/>
          <p:nvPr/>
        </p:nvSpPr>
        <p:spPr>
          <a:xfrm rot="10800000" flipV="1">
            <a:off x="2629954" y="4244134"/>
            <a:ext cx="439353" cy="14190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4B8A09-56A9-4847-AC86-9791F212DD86}"/>
              </a:ext>
            </a:extLst>
          </p:cNvPr>
          <p:cNvSpPr txBox="1"/>
          <p:nvPr/>
        </p:nvSpPr>
        <p:spPr>
          <a:xfrm>
            <a:off x="2849630" y="140686"/>
            <a:ext cx="7351937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Trebuchet MS" panose="020B0703020202090204" pitchFamily="34" charset="0"/>
              </a:rPr>
              <a:t>People with long-term mental health problems and coexisting hypertension, obesity  and/or diabetes  over the  age of 18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28214B-FCEB-8349-85CA-4B1F04BC8998}"/>
              </a:ext>
            </a:extLst>
          </p:cNvPr>
          <p:cNvSpPr txBox="1"/>
          <p:nvPr/>
        </p:nvSpPr>
        <p:spPr>
          <a:xfrm>
            <a:off x="1003180" y="6069740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Stage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A262A94-2DAD-2C44-A47A-A978B8B5E5D1}"/>
              </a:ext>
            </a:extLst>
          </p:cNvPr>
          <p:cNvSpPr txBox="1"/>
          <p:nvPr/>
        </p:nvSpPr>
        <p:spPr>
          <a:xfrm>
            <a:off x="5707014" y="6103377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Stage 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CA2746-F59A-3547-8263-60D26EE189EC}"/>
              </a:ext>
            </a:extLst>
          </p:cNvPr>
          <p:cNvSpPr txBox="1"/>
          <p:nvPr/>
        </p:nvSpPr>
        <p:spPr>
          <a:xfrm>
            <a:off x="8315469" y="6069740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Stage 3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FC8CBA-9C4D-D54C-9637-212DF01B7415}"/>
              </a:ext>
            </a:extLst>
          </p:cNvPr>
          <p:cNvCxnSpPr/>
          <p:nvPr/>
        </p:nvCxnSpPr>
        <p:spPr>
          <a:xfrm>
            <a:off x="4822702" y="903249"/>
            <a:ext cx="0" cy="538479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56F4C06-5F16-BA40-94A1-2B8B8A42E58C}"/>
              </a:ext>
            </a:extLst>
          </p:cNvPr>
          <p:cNvCxnSpPr/>
          <p:nvPr/>
        </p:nvCxnSpPr>
        <p:spPr>
          <a:xfrm>
            <a:off x="7484126" y="992556"/>
            <a:ext cx="0" cy="538479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8B6BC74-E8CA-E340-BD4C-3331CFAA5E06}"/>
              </a:ext>
            </a:extLst>
          </p:cNvPr>
          <p:cNvCxnSpPr>
            <a:cxnSpLocks/>
          </p:cNvCxnSpPr>
          <p:nvPr/>
        </p:nvCxnSpPr>
        <p:spPr>
          <a:xfrm>
            <a:off x="10502389" y="1009674"/>
            <a:ext cx="0" cy="523376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458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74E4BF-2E40-744D-BE7A-665D489A8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36968" y="6780894"/>
            <a:ext cx="2743200" cy="365125"/>
          </a:xfrm>
        </p:spPr>
        <p:txBody>
          <a:bodyPr/>
          <a:lstStyle/>
          <a:p>
            <a:fld id="{05A1500C-3F16-4676-A869-7CEE3A7C73E3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Folded Corner 14">
            <a:extLst>
              <a:ext uri="{FF2B5EF4-FFF2-40B4-BE49-F238E27FC236}">
                <a16:creationId xmlns:a16="http://schemas.microsoft.com/office/drawing/2014/main" id="{A9AB66D4-DDBF-D54B-915C-190196512EF9}"/>
              </a:ext>
            </a:extLst>
          </p:cNvPr>
          <p:cNvSpPr/>
          <p:nvPr/>
        </p:nvSpPr>
        <p:spPr>
          <a:xfrm>
            <a:off x="909385" y="2816067"/>
            <a:ext cx="1906360" cy="537594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Assess suitability and need</a:t>
            </a:r>
          </a:p>
        </p:txBody>
      </p:sp>
      <p:sp>
        <p:nvSpPr>
          <p:cNvPr id="20" name="Folded Corner 19">
            <a:extLst>
              <a:ext uri="{FF2B5EF4-FFF2-40B4-BE49-F238E27FC236}">
                <a16:creationId xmlns:a16="http://schemas.microsoft.com/office/drawing/2014/main" id="{A52482ED-3CE5-DD45-929E-92CCAF8E918B}"/>
              </a:ext>
            </a:extLst>
          </p:cNvPr>
          <p:cNvSpPr/>
          <p:nvPr/>
        </p:nvSpPr>
        <p:spPr>
          <a:xfrm>
            <a:off x="30280" y="1041153"/>
            <a:ext cx="2035009" cy="407228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Create and run search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3" name="Folded Corner 22">
            <a:extLst>
              <a:ext uri="{FF2B5EF4-FFF2-40B4-BE49-F238E27FC236}">
                <a16:creationId xmlns:a16="http://schemas.microsoft.com/office/drawing/2014/main" id="{D826A70E-712B-3E48-BE11-470D18CC6BF8}"/>
              </a:ext>
            </a:extLst>
          </p:cNvPr>
          <p:cNvSpPr/>
          <p:nvPr/>
        </p:nvSpPr>
        <p:spPr>
          <a:xfrm>
            <a:off x="670507" y="3948922"/>
            <a:ext cx="2145238" cy="473700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Create call/recall system, Investigations</a:t>
            </a:r>
          </a:p>
        </p:txBody>
      </p:sp>
      <p:sp>
        <p:nvSpPr>
          <p:cNvPr id="29" name="Folded Corner 28">
            <a:extLst>
              <a:ext uri="{FF2B5EF4-FFF2-40B4-BE49-F238E27FC236}">
                <a16:creationId xmlns:a16="http://schemas.microsoft.com/office/drawing/2014/main" id="{7D2CF18F-F024-5B4A-85E4-9D9DB04CFE4C}"/>
              </a:ext>
            </a:extLst>
          </p:cNvPr>
          <p:cNvSpPr/>
          <p:nvPr/>
        </p:nvSpPr>
        <p:spPr>
          <a:xfrm>
            <a:off x="658234" y="4896392"/>
            <a:ext cx="2035009" cy="785413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Invitation mechanism</a:t>
            </a:r>
          </a:p>
        </p:txBody>
      </p:sp>
      <p:sp>
        <p:nvSpPr>
          <p:cNvPr id="38" name="Folded Corner 37">
            <a:extLst>
              <a:ext uri="{FF2B5EF4-FFF2-40B4-BE49-F238E27FC236}">
                <a16:creationId xmlns:a16="http://schemas.microsoft.com/office/drawing/2014/main" id="{35886B9E-58A0-FE42-B8CB-09A2E6602A1C}"/>
              </a:ext>
            </a:extLst>
          </p:cNvPr>
          <p:cNvSpPr/>
          <p:nvPr/>
        </p:nvSpPr>
        <p:spPr>
          <a:xfrm>
            <a:off x="3041701" y="3616734"/>
            <a:ext cx="1691793" cy="497304"/>
          </a:xfrm>
          <a:prstGeom prst="foldedCorner">
            <a:avLst>
              <a:gd name="adj" fmla="val 2563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Log non-engagers</a:t>
            </a:r>
          </a:p>
        </p:txBody>
      </p:sp>
      <p:sp>
        <p:nvSpPr>
          <p:cNvPr id="43" name="Folded Corner 42">
            <a:extLst>
              <a:ext uri="{FF2B5EF4-FFF2-40B4-BE49-F238E27FC236}">
                <a16:creationId xmlns:a16="http://schemas.microsoft.com/office/drawing/2014/main" id="{D6E65B34-51AC-644F-AFA8-5595B38D8806}"/>
              </a:ext>
            </a:extLst>
          </p:cNvPr>
          <p:cNvSpPr/>
          <p:nvPr/>
        </p:nvSpPr>
        <p:spPr>
          <a:xfrm>
            <a:off x="3094968" y="4224346"/>
            <a:ext cx="1627255" cy="497304"/>
          </a:xfrm>
          <a:prstGeom prst="foldedCorner">
            <a:avLst>
              <a:gd name="adj" fmla="val 2563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Proactive/intensive  engagement</a:t>
            </a:r>
          </a:p>
        </p:txBody>
      </p:sp>
      <p:sp>
        <p:nvSpPr>
          <p:cNvPr id="45" name="Folded Corner 44">
            <a:extLst>
              <a:ext uri="{FF2B5EF4-FFF2-40B4-BE49-F238E27FC236}">
                <a16:creationId xmlns:a16="http://schemas.microsoft.com/office/drawing/2014/main" id="{45D0D416-D563-C649-BF72-C215B01E3FBF}"/>
              </a:ext>
            </a:extLst>
          </p:cNvPr>
          <p:cNvSpPr/>
          <p:nvPr/>
        </p:nvSpPr>
        <p:spPr>
          <a:xfrm>
            <a:off x="2146744" y="1041153"/>
            <a:ext cx="2035007" cy="424407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Referral mechanism</a:t>
            </a:r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439467EB-D368-E649-A209-1B7F41808AB8}"/>
              </a:ext>
            </a:extLst>
          </p:cNvPr>
          <p:cNvSpPr/>
          <p:nvPr/>
        </p:nvSpPr>
        <p:spPr>
          <a:xfrm flipV="1">
            <a:off x="2693244" y="5329263"/>
            <a:ext cx="2540624" cy="1796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4136F9D4-5980-B842-93F2-06338C623764}"/>
              </a:ext>
            </a:extLst>
          </p:cNvPr>
          <p:cNvSpPr/>
          <p:nvPr/>
        </p:nvSpPr>
        <p:spPr>
          <a:xfrm rot="5400000" flipV="1">
            <a:off x="897287" y="2076677"/>
            <a:ext cx="1315473" cy="1439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271C92A4-07E1-AF49-B14F-77B9C85F88D7}"/>
              </a:ext>
            </a:extLst>
          </p:cNvPr>
          <p:cNvSpPr/>
          <p:nvPr/>
        </p:nvSpPr>
        <p:spPr>
          <a:xfrm flipV="1">
            <a:off x="2676680" y="4253189"/>
            <a:ext cx="439353" cy="120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BA7F1447-33EC-D045-9B3A-F68BBA91632C}"/>
              </a:ext>
            </a:extLst>
          </p:cNvPr>
          <p:cNvSpPr/>
          <p:nvPr/>
        </p:nvSpPr>
        <p:spPr>
          <a:xfrm rot="5400000" flipV="1">
            <a:off x="1713217" y="3538300"/>
            <a:ext cx="681734" cy="16942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9236B90F-875B-A64B-A65A-26C5759E6193}"/>
              </a:ext>
            </a:extLst>
          </p:cNvPr>
          <p:cNvSpPr/>
          <p:nvPr/>
        </p:nvSpPr>
        <p:spPr>
          <a:xfrm rot="5400000" flipV="1">
            <a:off x="1793231" y="4559296"/>
            <a:ext cx="540631" cy="16942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>
            <a:extLst>
              <a:ext uri="{FF2B5EF4-FFF2-40B4-BE49-F238E27FC236}">
                <a16:creationId xmlns:a16="http://schemas.microsoft.com/office/drawing/2014/main" id="{CCB43810-096E-D949-BEBF-5AE51707F18E}"/>
              </a:ext>
            </a:extLst>
          </p:cNvPr>
          <p:cNvSpPr/>
          <p:nvPr/>
        </p:nvSpPr>
        <p:spPr>
          <a:xfrm rot="5400000">
            <a:off x="1914590" y="2104450"/>
            <a:ext cx="1336977" cy="1331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EDEF5D69-23B0-AB41-B162-55FD94BF91D2}"/>
              </a:ext>
            </a:extLst>
          </p:cNvPr>
          <p:cNvSpPr/>
          <p:nvPr/>
        </p:nvSpPr>
        <p:spPr>
          <a:xfrm flipV="1">
            <a:off x="2693243" y="3948922"/>
            <a:ext cx="439353" cy="120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6D5DF09C-0C9A-2345-A795-D37DD8D3DFD2}"/>
              </a:ext>
            </a:extLst>
          </p:cNvPr>
          <p:cNvSpPr/>
          <p:nvPr/>
        </p:nvSpPr>
        <p:spPr>
          <a:xfrm rot="10800000" flipV="1">
            <a:off x="2614692" y="3935157"/>
            <a:ext cx="439353" cy="14190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8EF2373C-D2F8-EB44-93A7-6B00028DBC51}"/>
              </a:ext>
            </a:extLst>
          </p:cNvPr>
          <p:cNvSpPr/>
          <p:nvPr/>
        </p:nvSpPr>
        <p:spPr>
          <a:xfrm rot="10800000" flipV="1">
            <a:off x="2629954" y="4244134"/>
            <a:ext cx="439353" cy="14190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28214B-FCEB-8349-85CA-4B1F04BC8998}"/>
              </a:ext>
            </a:extLst>
          </p:cNvPr>
          <p:cNvSpPr txBox="1"/>
          <p:nvPr/>
        </p:nvSpPr>
        <p:spPr>
          <a:xfrm>
            <a:off x="1802507" y="6093739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Stage 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FC8CBA-9C4D-D54C-9637-212DF01B7415}"/>
              </a:ext>
            </a:extLst>
          </p:cNvPr>
          <p:cNvCxnSpPr/>
          <p:nvPr/>
        </p:nvCxnSpPr>
        <p:spPr>
          <a:xfrm>
            <a:off x="4822702" y="903249"/>
            <a:ext cx="0" cy="538479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2" name="Date Placeholder 3">
            <a:extLst>
              <a:ext uri="{FF2B5EF4-FFF2-40B4-BE49-F238E27FC236}">
                <a16:creationId xmlns:a16="http://schemas.microsoft.com/office/drawing/2014/main" id="{171D5227-EC3C-D943-9A70-ED8C6C953A6B}"/>
              </a:ext>
            </a:extLst>
          </p:cNvPr>
          <p:cNvSpPr txBox="1">
            <a:spLocks/>
          </p:cNvSpPr>
          <p:nvPr/>
        </p:nvSpPr>
        <p:spPr>
          <a:xfrm>
            <a:off x="6045016" y="5740558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E35D3F-42CE-4C6D-8955-2EA7C2678826}" type="datetime1">
              <a:rPr lang="en-GB" sz="1100" smtClean="0"/>
              <a:pPr/>
              <a:t>12/11/2020</a:t>
            </a:fld>
            <a:endParaRPr lang="en-GB" sz="11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F61B60D-4F17-0843-B7C9-0679D29E0567}"/>
              </a:ext>
            </a:extLst>
          </p:cNvPr>
          <p:cNvSpPr txBox="1"/>
          <p:nvPr/>
        </p:nvSpPr>
        <p:spPr>
          <a:xfrm>
            <a:off x="5353108" y="727189"/>
            <a:ext cx="800219" cy="1341751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400" b="1" u="sng" dirty="0"/>
              <a:t>W</a:t>
            </a:r>
            <a:r>
              <a:rPr lang="en-GB" sz="1400" b="1" dirty="0"/>
              <a:t>orkforce</a:t>
            </a:r>
            <a:r>
              <a:rPr lang="en-GB" sz="2000" b="1" dirty="0"/>
              <a:t>		</a:t>
            </a:r>
          </a:p>
        </p:txBody>
      </p:sp>
      <p:sp>
        <p:nvSpPr>
          <p:cNvPr id="58" name="Folded Corner 57">
            <a:extLst>
              <a:ext uri="{FF2B5EF4-FFF2-40B4-BE49-F238E27FC236}">
                <a16:creationId xmlns:a16="http://schemas.microsoft.com/office/drawing/2014/main" id="{46175182-4977-3348-9BAC-3D94521319F9}"/>
              </a:ext>
            </a:extLst>
          </p:cNvPr>
          <p:cNvSpPr/>
          <p:nvPr/>
        </p:nvSpPr>
        <p:spPr>
          <a:xfrm>
            <a:off x="5968071" y="3914260"/>
            <a:ext cx="5928171" cy="1101222"/>
          </a:xfrm>
          <a:prstGeom prst="foldedCorne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Estates and equipment OK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Avoid adding in administrative support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System 1 searches – refine according to certain  markers at practice level ? GP time?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Who contacts patients – internally or outsource?</a:t>
            </a:r>
          </a:p>
        </p:txBody>
      </p:sp>
      <p:sp>
        <p:nvSpPr>
          <p:cNvPr id="59" name="Folded Corner 58">
            <a:extLst>
              <a:ext uri="{FF2B5EF4-FFF2-40B4-BE49-F238E27FC236}">
                <a16:creationId xmlns:a16="http://schemas.microsoft.com/office/drawing/2014/main" id="{D44D2210-8138-E24D-81DB-A12BECC728CC}"/>
              </a:ext>
            </a:extLst>
          </p:cNvPr>
          <p:cNvSpPr/>
          <p:nvPr/>
        </p:nvSpPr>
        <p:spPr>
          <a:xfrm>
            <a:off x="5968071" y="5061497"/>
            <a:ext cx="5928171" cy="1518795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Communication barriers e.g. language, translation capacity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Higher proportion BAME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Communication external and internally around barriers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Timing of clinics e.g. working age weekends/evenings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Compliance with equality KPIs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Patient voice and engaging with PPG</a:t>
            </a:r>
          </a:p>
        </p:txBody>
      </p:sp>
      <p:sp>
        <p:nvSpPr>
          <p:cNvPr id="60" name="Folded Corner 59">
            <a:extLst>
              <a:ext uri="{FF2B5EF4-FFF2-40B4-BE49-F238E27FC236}">
                <a16:creationId xmlns:a16="http://schemas.microsoft.com/office/drawing/2014/main" id="{F0C32584-E030-0544-83F4-FDAB52B9F0E8}"/>
              </a:ext>
            </a:extLst>
          </p:cNvPr>
          <p:cNvSpPr/>
          <p:nvPr/>
        </p:nvSpPr>
        <p:spPr>
          <a:xfrm>
            <a:off x="5982163" y="2590774"/>
            <a:ext cx="5935209" cy="1280132"/>
          </a:xfrm>
          <a:prstGeom prst="foldedCorner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Governance  around PI data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What is the scale of the problem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Is this PCN or practice level or commissioned out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Who does searches – PCN or practice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Service monitoring for quality/outcomes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Drawing up an SLA</a:t>
            </a:r>
          </a:p>
        </p:txBody>
      </p:sp>
      <p:sp>
        <p:nvSpPr>
          <p:cNvPr id="61" name="Folded Corner 60">
            <a:extLst>
              <a:ext uri="{FF2B5EF4-FFF2-40B4-BE49-F238E27FC236}">
                <a16:creationId xmlns:a16="http://schemas.microsoft.com/office/drawing/2014/main" id="{AAC61930-B3B9-4246-A49E-22BAB00B1F5F}"/>
              </a:ext>
            </a:extLst>
          </p:cNvPr>
          <p:cNvSpPr/>
          <p:nvPr/>
        </p:nvSpPr>
        <p:spPr>
          <a:xfrm>
            <a:off x="5961049" y="572677"/>
            <a:ext cx="5935193" cy="1982961"/>
          </a:xfrm>
          <a:prstGeom prst="foldedCorne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Who does searches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Who should look at searches – capacity current staff or ARRS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Supervision ? GP Time, additional capacity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The roles cross over – who are we actually employing?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ARRS specialism – mental health vs physical health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Training and development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  Risk assessment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Should a patient have a case co-Ordinator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Priority roles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C29B8D7-1CB6-DC4A-8CE0-218726ACDE1C}"/>
              </a:ext>
            </a:extLst>
          </p:cNvPr>
          <p:cNvSpPr txBox="1"/>
          <p:nvPr/>
        </p:nvSpPr>
        <p:spPr>
          <a:xfrm>
            <a:off x="5432425" y="2455240"/>
            <a:ext cx="1169551" cy="1341751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400" b="1" u="sng" dirty="0"/>
              <a:t>O</a:t>
            </a:r>
            <a:r>
              <a:rPr lang="en-GB" sz="1400" b="1" dirty="0"/>
              <a:t>rganisational</a:t>
            </a:r>
            <a:r>
              <a:rPr lang="en-GB" sz="2000" b="1" dirty="0"/>
              <a:t>		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83FC614-0861-254D-A758-5D57BE5E166A}"/>
              </a:ext>
            </a:extLst>
          </p:cNvPr>
          <p:cNvSpPr txBox="1"/>
          <p:nvPr/>
        </p:nvSpPr>
        <p:spPr>
          <a:xfrm>
            <a:off x="5447907" y="3690873"/>
            <a:ext cx="1046440" cy="1341751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600" b="1" u="sng" dirty="0"/>
              <a:t>O</a:t>
            </a:r>
            <a:r>
              <a:rPr lang="en-GB" sz="1600" b="1" dirty="0"/>
              <a:t>perational</a:t>
            </a:r>
            <a:r>
              <a:rPr lang="en-GB" sz="2000" b="1" dirty="0"/>
              <a:t>		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1BFD62C-B7FC-8248-AA3F-AC109D1E048D}"/>
              </a:ext>
            </a:extLst>
          </p:cNvPr>
          <p:cNvSpPr txBox="1"/>
          <p:nvPr/>
        </p:nvSpPr>
        <p:spPr>
          <a:xfrm>
            <a:off x="5444851" y="5078639"/>
            <a:ext cx="1046440" cy="1444487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r>
              <a:rPr lang="en-GB" sz="1600" b="1" u="sng" dirty="0"/>
              <a:t>D</a:t>
            </a:r>
            <a:r>
              <a:rPr lang="en-GB" sz="1600" b="1" dirty="0"/>
              <a:t>emographic</a:t>
            </a:r>
            <a:r>
              <a:rPr lang="en-GB" sz="2000" b="1" dirty="0"/>
              <a:t>		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2836D6B-F092-1C48-BA8D-DE5BA2D69AB9}"/>
              </a:ext>
            </a:extLst>
          </p:cNvPr>
          <p:cNvSpPr txBox="1"/>
          <p:nvPr/>
        </p:nvSpPr>
        <p:spPr>
          <a:xfrm>
            <a:off x="7914964" y="146179"/>
            <a:ext cx="174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WOODs analysis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24AAEF1-E271-9E4B-A3A4-18996FAA336A}"/>
              </a:ext>
            </a:extLst>
          </p:cNvPr>
          <p:cNvSpPr txBox="1"/>
          <p:nvPr/>
        </p:nvSpPr>
        <p:spPr>
          <a:xfrm>
            <a:off x="187591" y="145693"/>
            <a:ext cx="556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Pathway design: Process map and analysis</a:t>
            </a:r>
          </a:p>
        </p:txBody>
      </p:sp>
    </p:spTree>
    <p:extLst>
      <p:ext uri="{BB962C8B-B14F-4D97-AF65-F5344CB8AC3E}">
        <p14:creationId xmlns:p14="http://schemas.microsoft.com/office/powerpoint/2010/main" val="77571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EEBADE-D81B-E34C-B31B-17B2228A5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484" y="174363"/>
            <a:ext cx="10515600" cy="680972"/>
          </a:xfrm>
        </p:spPr>
        <p:txBody>
          <a:bodyPr>
            <a:normAutofit fontScale="90000"/>
          </a:bodyPr>
          <a:lstStyle/>
          <a:p>
            <a:r>
              <a:rPr lang="en-GB" dirty="0"/>
              <a:t>A strategic approach to recruitment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AB6F2-6C58-2B4E-8032-FE63600342AC}"/>
              </a:ext>
            </a:extLst>
          </p:cNvPr>
          <p:cNvSpPr/>
          <p:nvPr/>
        </p:nvSpPr>
        <p:spPr>
          <a:xfrm>
            <a:off x="1953316" y="1935072"/>
            <a:ext cx="3657582" cy="6493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Relieve clinical pressures and build capacity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ABCD3A-7456-604D-B1B5-46E391DE4AE6}"/>
              </a:ext>
            </a:extLst>
          </p:cNvPr>
          <p:cNvSpPr/>
          <p:nvPr/>
        </p:nvSpPr>
        <p:spPr>
          <a:xfrm>
            <a:off x="3612395" y="2760466"/>
            <a:ext cx="2301173" cy="49376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Leadership and supervision skills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0B87F8-1E82-194B-8DBF-48BAB2B8C5CE}"/>
              </a:ext>
            </a:extLst>
          </p:cNvPr>
          <p:cNvSpPr/>
          <p:nvPr/>
        </p:nvSpPr>
        <p:spPr>
          <a:xfrm>
            <a:off x="3876603" y="3545510"/>
            <a:ext cx="1957560" cy="249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Flexible roles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096530-CE91-4A41-B09C-B4E349D84F66}"/>
              </a:ext>
            </a:extLst>
          </p:cNvPr>
          <p:cNvSpPr/>
          <p:nvPr/>
        </p:nvSpPr>
        <p:spPr>
          <a:xfrm>
            <a:off x="5834163" y="3549999"/>
            <a:ext cx="1923279" cy="4246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A9B2523-8EF5-0541-80C8-4CDE28342DB7}"/>
              </a:ext>
            </a:extLst>
          </p:cNvPr>
          <p:cNvCxnSpPr/>
          <p:nvPr/>
        </p:nvCxnSpPr>
        <p:spPr>
          <a:xfrm>
            <a:off x="1953316" y="4824336"/>
            <a:ext cx="92476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4CAACA0-DDC1-CE4C-BFCA-40520D019675}"/>
              </a:ext>
            </a:extLst>
          </p:cNvPr>
          <p:cNvSpPr txBox="1"/>
          <p:nvPr/>
        </p:nvSpPr>
        <p:spPr>
          <a:xfrm>
            <a:off x="9663903" y="5121481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£1.5m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1D97B7-71B3-FC42-9C01-A6D586549535}"/>
              </a:ext>
            </a:extLst>
          </p:cNvPr>
          <p:cNvSpPr txBox="1"/>
          <p:nvPr/>
        </p:nvSpPr>
        <p:spPr>
          <a:xfrm>
            <a:off x="2034356" y="5171429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£700k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9196F7-5155-E94C-AA9F-0318E72AF6FA}"/>
              </a:ext>
            </a:extLst>
          </p:cNvPr>
          <p:cNvCxnSpPr/>
          <p:nvPr/>
        </p:nvCxnSpPr>
        <p:spPr>
          <a:xfrm>
            <a:off x="3876604" y="891478"/>
            <a:ext cx="0" cy="39328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7F809D-FCD3-7F45-8133-548DF702170A}"/>
              </a:ext>
            </a:extLst>
          </p:cNvPr>
          <p:cNvCxnSpPr/>
          <p:nvPr/>
        </p:nvCxnSpPr>
        <p:spPr>
          <a:xfrm>
            <a:off x="6289579" y="775091"/>
            <a:ext cx="0" cy="39328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5CDBBC-B67D-214D-97E8-6FBEA7E56752}"/>
              </a:ext>
            </a:extLst>
          </p:cNvPr>
          <p:cNvCxnSpPr/>
          <p:nvPr/>
        </p:nvCxnSpPr>
        <p:spPr>
          <a:xfrm>
            <a:off x="8966764" y="905041"/>
            <a:ext cx="0" cy="39328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830DB7F-9C5A-734E-BDEF-B6A95E40D4BB}"/>
              </a:ext>
            </a:extLst>
          </p:cNvPr>
          <p:cNvSpPr txBox="1"/>
          <p:nvPr/>
        </p:nvSpPr>
        <p:spPr>
          <a:xfrm>
            <a:off x="3550232" y="497412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C53DA8-0552-674E-89BF-274B4CE21802}"/>
              </a:ext>
            </a:extLst>
          </p:cNvPr>
          <p:cNvSpPr txBox="1"/>
          <p:nvPr/>
        </p:nvSpPr>
        <p:spPr>
          <a:xfrm>
            <a:off x="5952056" y="498676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452F72-A878-8F40-A2FD-01C365FF2FFC}"/>
              </a:ext>
            </a:extLst>
          </p:cNvPr>
          <p:cNvSpPr txBox="1"/>
          <p:nvPr/>
        </p:nvSpPr>
        <p:spPr>
          <a:xfrm>
            <a:off x="8610600" y="496342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2023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343C3860-297E-8947-A38F-4DF042AEAA97}"/>
              </a:ext>
            </a:extLst>
          </p:cNvPr>
          <p:cNvSpPr/>
          <p:nvPr/>
        </p:nvSpPr>
        <p:spPr>
          <a:xfrm>
            <a:off x="889326" y="5598247"/>
            <a:ext cx="10413348" cy="68097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PCN Maturity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C2CCCC-D8BA-7247-9E31-01ADEAD9D93F}"/>
              </a:ext>
            </a:extLst>
          </p:cNvPr>
          <p:cNvSpPr/>
          <p:nvPr/>
        </p:nvSpPr>
        <p:spPr>
          <a:xfrm>
            <a:off x="6732581" y="2686926"/>
            <a:ext cx="1252143" cy="74284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9B5855-FF07-F440-8D3B-1962D93DFA55}"/>
              </a:ext>
            </a:extLst>
          </p:cNvPr>
          <p:cNvSpPr/>
          <p:nvPr/>
        </p:nvSpPr>
        <p:spPr>
          <a:xfrm>
            <a:off x="6319883" y="1962866"/>
            <a:ext cx="1038769" cy="376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C004C4-C950-044E-8BFC-D7CD90833F18}"/>
              </a:ext>
            </a:extLst>
          </p:cNvPr>
          <p:cNvSpPr/>
          <p:nvPr/>
        </p:nvSpPr>
        <p:spPr>
          <a:xfrm>
            <a:off x="8974863" y="2741520"/>
            <a:ext cx="1038765" cy="35377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C7415A-747A-B043-94F2-4395FF543250}"/>
              </a:ext>
            </a:extLst>
          </p:cNvPr>
          <p:cNvSpPr/>
          <p:nvPr/>
        </p:nvSpPr>
        <p:spPr>
          <a:xfrm>
            <a:off x="7571835" y="4261361"/>
            <a:ext cx="1237625" cy="4937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Specialist</a:t>
            </a:r>
          </a:p>
          <a:p>
            <a:pPr algn="ctr"/>
            <a:r>
              <a:rPr lang="en-GB" dirty="0"/>
              <a:t>roles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390754-57B9-CF41-9778-BD143B49B79E}"/>
              </a:ext>
            </a:extLst>
          </p:cNvPr>
          <p:cNvSpPr/>
          <p:nvPr/>
        </p:nvSpPr>
        <p:spPr>
          <a:xfrm>
            <a:off x="9045091" y="4247632"/>
            <a:ext cx="1237625" cy="4937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Specialist</a:t>
            </a:r>
          </a:p>
          <a:p>
            <a:pPr algn="ctr"/>
            <a:r>
              <a:rPr lang="en-GB" dirty="0"/>
              <a:t>roles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3605FF-D599-5341-9B17-E60C1C6D5BD9}"/>
              </a:ext>
            </a:extLst>
          </p:cNvPr>
          <p:cNvSpPr/>
          <p:nvPr/>
        </p:nvSpPr>
        <p:spPr>
          <a:xfrm>
            <a:off x="7757442" y="3545847"/>
            <a:ext cx="1923279" cy="608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6E6474-3294-1C4C-BDCB-A1949160E674}"/>
              </a:ext>
            </a:extLst>
          </p:cNvPr>
          <p:cNvSpPr/>
          <p:nvPr/>
        </p:nvSpPr>
        <p:spPr>
          <a:xfrm>
            <a:off x="5834163" y="3549998"/>
            <a:ext cx="1923279" cy="4883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C65EE14-F91F-0D4D-BF5A-DBF05C240739}"/>
              </a:ext>
            </a:extLst>
          </p:cNvPr>
          <p:cNvSpPr/>
          <p:nvPr/>
        </p:nvSpPr>
        <p:spPr>
          <a:xfrm>
            <a:off x="9203016" y="1957267"/>
            <a:ext cx="120654" cy="376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044D7C8-644B-2646-BC27-9AEE5EF285D7}"/>
              </a:ext>
            </a:extLst>
          </p:cNvPr>
          <p:cNvSpPr/>
          <p:nvPr/>
        </p:nvSpPr>
        <p:spPr>
          <a:xfrm>
            <a:off x="7725903" y="1967565"/>
            <a:ext cx="343578" cy="376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60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330</Words>
  <Application>Microsoft Macintosh PowerPoint</Application>
  <PresentationFormat>Widescreen</PresentationFormat>
  <Paragraphs>85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A strategic approach to recruitment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Jetha</dc:creator>
  <cp:lastModifiedBy>Riaz Jetha</cp:lastModifiedBy>
  <cp:revision>1</cp:revision>
  <dcterms:created xsi:type="dcterms:W3CDTF">2020-11-12T11:46:18Z</dcterms:created>
  <dcterms:modified xsi:type="dcterms:W3CDTF">2020-11-12T11:47:32Z</dcterms:modified>
</cp:coreProperties>
</file>